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85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title>
      <c:tx>
        <c:rich>
          <a:bodyPr/>
          <a:lstStyle/>
          <a:p>
            <a:r>
              <a:rPr lang="fa-IR"/>
              <a:t>فراوانی پاسخ‌ها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فراوانی</c:v>
                </c:pt>
              </c:strCache>
            </c:strRef>
          </c:tx>
          <c:spPr>
            <a:solidFill>
              <a:srgbClr val="188E9A"/>
            </a:solidFill>
          </c:spPr>
          <c:invertIfNegative val="1"/>
          <c:cat>
            <c:strRef>
              <c:f>Sheet1!$A$2:$A$6</c:f>
              <c:strCache>
                <c:ptCount val="5"/>
                <c:pt idx="0">
                  <c:v>۱</c:v>
                </c:pt>
                <c:pt idx="1">
                  <c:v>۲</c:v>
                </c:pt>
                <c:pt idx="2">
                  <c:v>۳</c:v>
                </c:pt>
                <c:pt idx="3">
                  <c:v>۴</c:v>
                </c:pt>
                <c:pt idx="4">
                  <c:v>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8</c:v>
                </c:pt>
                <c:pt idx="2">
                  <c:v>20</c:v>
                </c:pt>
                <c:pt idx="3">
                  <c:v>38</c:v>
                </c:pt>
                <c:pt idx="4">
                  <c:v>30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0-73C4-4100-B8E1-FEFD69FE3C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orientation val="minMax"/>
          <c:max val="40"/>
        </c:scaling>
        <c:delete val="0"/>
        <c:axPos val="l"/>
        <c:numFmt formatCode="General" sourceLinked="1"/>
        <c:majorTickMark val="out"/>
        <c:minorTickMark val="none"/>
        <c:tickLblPos val="nextTo"/>
        <c:crossAx val="-2068027336"/>
        <c:crosses val="autoZero"/>
        <c:crossBetween val="between"/>
      </c:valAx>
    </c:plotArea>
    <c:plotVisOnly val="1"/>
    <c:dispBlanksAs val="gap"/>
    <c:showDLblsOverMax val="1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stochastic.docx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01168"/>
            <a:ext cx="12191695" cy="32004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4" name="Parallelogram 3"/>
          <p:cNvSpPr/>
          <p:nvPr/>
        </p:nvSpPr>
        <p:spPr>
          <a:xfrm>
            <a:off x="109728" y="457200"/>
            <a:ext cx="384048" cy="713232"/>
          </a:xfrm>
          <a:prstGeom prst="parallelogram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384048" y="457200"/>
            <a:ext cx="201168" cy="713232"/>
          </a:xfrm>
          <a:prstGeom prst="parallelogram">
            <a:avLst/>
          </a:prstGeom>
          <a:solidFill>
            <a:srgbClr val="75C7D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2084" y="322380"/>
            <a:ext cx="4948792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 rtl="1">
              <a:defRPr sz="24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آمار توصیفی برای داده‌های رتبه‌ای و کمی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3221" y="795528"/>
            <a:ext cx="3795078" cy="28469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250" i="1">
                <a:solidFill>
                  <a:srgbClr val="5B6979"/>
                </a:solidFill>
                <a:latin typeface="Times New Roman"/>
              </a:defRPr>
            </a:pPr>
            <a:r>
              <a:rPr>
                <a:cs typeface="B Zar" panose="00000400000000000000" pitchFamily="2" charset="-78"/>
              </a:rPr>
              <a:t>Descriptive Statistics for Ordinal and Quantitative Data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52144"/>
            <a:ext cx="11201400" cy="22860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85800" y="1508760"/>
            <a:ext cx="5074920" cy="914400"/>
          </a:xfrm>
          <a:prstGeom prst="roundRect">
            <a:avLst/>
          </a:prstGeom>
          <a:solidFill>
            <a:srgbClr val="0A2F5A"/>
          </a:solidFill>
          <a:ln w="15240">
            <a:solidFill>
              <a:srgbClr val="0A2F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2200" b="1">
                <a:solidFill>
                  <a:srgbClr val="FFFFFF"/>
                </a:solidFill>
                <a:latin typeface="Arial"/>
              </a:defRPr>
            </a:pPr>
            <a:r>
              <a:rPr dirty="0" err="1">
                <a:cs typeface="B Zar" panose="00000400000000000000" pitchFamily="2" charset="-78"/>
              </a:rPr>
              <a:t>هدف</a:t>
            </a:r>
            <a:endParaRPr dirty="0">
              <a:cs typeface="B Zar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2960" y="2606040"/>
            <a:ext cx="480060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defRPr sz="17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تفکیک شاخص‌های مناسب برای داده‌های رتبه‌ای و کمی</a:t>
            </a:r>
          </a:p>
          <a:p>
            <a:pPr algn="ctr" rtl="1">
              <a:defRPr sz="17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معرفی شاخص‌های مرکزی، پراکندگی و شکل توزیع</a:t>
            </a:r>
          </a:p>
          <a:p>
            <a:pPr algn="ctr" rtl="1">
              <a:defRPr sz="17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ارائه فرمول‌ها، کاربردها و نکات گزارش‌دهی آکادمیک</a:t>
            </a:r>
          </a:p>
          <a:p>
            <a:pPr algn="ctr" rtl="1">
              <a:defRPr sz="17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مثال کامل رضایت ۱۰۰ مشتری در مقیاس لیکرت ۱ تا ۵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0" y="1417320"/>
            <a:ext cx="5074920" cy="594360"/>
          </a:xfrm>
          <a:prstGeom prst="roundRect">
            <a:avLst/>
          </a:prstGeom>
          <a:solidFill>
            <a:srgbClr val="188E9A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9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سطح سنجش داده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8915400" y="2011680"/>
            <a:ext cx="0" cy="320040"/>
          </a:xfrm>
          <a:prstGeom prst="line">
            <a:avLst/>
          </a:prstGeom>
          <a:ln w="20320">
            <a:solidFill>
              <a:srgbClr val="0A2F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6126480" y="2464307"/>
            <a:ext cx="2423160" cy="777240"/>
          </a:xfrm>
          <a:prstGeom prst="roundRect">
            <a:avLst/>
          </a:prstGeom>
          <a:solidFill>
            <a:srgbClr val="F2ECFF"/>
          </a:solidFill>
          <a:ln w="15240">
            <a:solidFill>
              <a:srgbClr val="6841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2000" b="1">
                <a:solidFill>
                  <a:srgbClr val="68419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رتبه‌ای</a:t>
            </a:r>
          </a:p>
          <a:p>
            <a:pPr algn="ctr" rtl="1">
              <a:defRPr sz="2000" b="1">
                <a:solidFill>
                  <a:srgbClr val="68419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Ordinal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235440" y="2535115"/>
            <a:ext cx="2423160" cy="777240"/>
          </a:xfrm>
          <a:prstGeom prst="roundRect">
            <a:avLst/>
          </a:prstGeom>
          <a:solidFill>
            <a:srgbClr val="E8F1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2000" b="1">
                <a:solidFill>
                  <a:srgbClr val="2164A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کمی</a:t>
            </a:r>
          </a:p>
          <a:p>
            <a:pPr algn="ctr" rtl="1">
              <a:defRPr sz="2000" b="1">
                <a:solidFill>
                  <a:srgbClr val="2164A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Interval / Ratio</a:t>
            </a:r>
          </a:p>
        </p:txBody>
      </p:sp>
      <p:cxnSp>
        <p:nvCxnSpPr>
          <p:cNvPr id="15" name="Connector 14"/>
          <p:cNvCxnSpPr>
            <a:cxnSpLocks/>
            <a:stCxn id="13" idx="2"/>
          </p:cNvCxnSpPr>
          <p:nvPr/>
        </p:nvCxnSpPr>
        <p:spPr>
          <a:xfrm>
            <a:off x="7338060" y="3241547"/>
            <a:ext cx="22860" cy="416053"/>
          </a:xfrm>
          <a:prstGeom prst="line">
            <a:avLst/>
          </a:prstGeom>
          <a:ln w="20320">
            <a:solidFill>
              <a:srgbClr val="68419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>
            <a:cxnSpLocks/>
            <a:stCxn id="14" idx="2"/>
          </p:cNvCxnSpPr>
          <p:nvPr/>
        </p:nvCxnSpPr>
        <p:spPr>
          <a:xfrm flipH="1">
            <a:off x="10424160" y="3312355"/>
            <a:ext cx="22860" cy="345245"/>
          </a:xfrm>
          <a:prstGeom prst="line">
            <a:avLst/>
          </a:prstGeom>
          <a:ln w="20320">
            <a:solidFill>
              <a:srgbClr val="2164A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5897880" y="3657600"/>
            <a:ext cx="2926080" cy="914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841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میانه، نما، چارک‌ها، IQR</a:t>
            </a:r>
          </a:p>
          <a:p>
            <a:pPr algn="ctr" rtl="1">
              <a:defRPr sz="15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نمودار میله‌ای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006840" y="3657600"/>
            <a:ext cx="2788920" cy="914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میانگین، واریانس، SD</a:t>
            </a:r>
          </a:p>
          <a:p>
            <a:pPr algn="ctr" rtl="1">
              <a:defRPr sz="15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هیستوگرام، چولگی، کشیدگی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989320" y="4983480"/>
            <a:ext cx="5623560" cy="731520"/>
          </a:xfrm>
          <a:prstGeom prst="roundRect">
            <a:avLst/>
          </a:prstGeom>
          <a:solidFill>
            <a:srgbClr val="E6F7EE"/>
          </a:solidFill>
          <a:ln w="15240">
            <a:solidFill>
              <a:srgbClr val="2B7D5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800" b="1">
                <a:solidFill>
                  <a:srgbClr val="2B7D58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اصل طلایی: شاخص آماری باید با سطح سنجش و شکل توزیع سازگار باشد.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E5AA92B-4AC1-C56A-5A4D-E1E0D7B4E4B1}"/>
              </a:ext>
            </a:extLst>
          </p:cNvPr>
          <p:cNvCxnSpPr>
            <a:cxnSpLocks/>
            <a:endCxn id="14" idx="0"/>
          </p:cNvCxnSpPr>
          <p:nvPr/>
        </p:nvCxnSpPr>
        <p:spPr>
          <a:xfrm>
            <a:off x="8915400" y="2318825"/>
            <a:ext cx="1531620" cy="2162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389C17F-3D3A-FB9C-F166-85EE2C7B708D}"/>
              </a:ext>
            </a:extLst>
          </p:cNvPr>
          <p:cNvCxnSpPr>
            <a:cxnSpLocks/>
            <a:stCxn id="13" idx="0"/>
          </p:cNvCxnSpPr>
          <p:nvPr/>
        </p:nvCxnSpPr>
        <p:spPr>
          <a:xfrm flipV="1">
            <a:off x="7338060" y="2318825"/>
            <a:ext cx="1577340" cy="14548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A0ACEB-68BC-8575-3F1D-74E4699BB235}"/>
              </a:ext>
            </a:extLst>
          </p:cNvPr>
          <p:cNvSpPr txBox="1"/>
          <p:nvPr/>
        </p:nvSpPr>
        <p:spPr>
          <a:xfrm>
            <a:off x="8986684" y="825910"/>
            <a:ext cx="2615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hlinkClick r:id="rId2" action="ppaction://hlinkfile"/>
              </a:rPr>
              <a:t>فایل ورد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40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01168"/>
            <a:ext cx="12191695" cy="32004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4" name="Parallelogram 3"/>
          <p:cNvSpPr/>
          <p:nvPr/>
        </p:nvSpPr>
        <p:spPr>
          <a:xfrm>
            <a:off x="109728" y="457200"/>
            <a:ext cx="384048" cy="713232"/>
          </a:xfrm>
          <a:prstGeom prst="parallelogram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384048" y="457200"/>
            <a:ext cx="201168" cy="713232"/>
          </a:xfrm>
          <a:prstGeom prst="parallelogram">
            <a:avLst/>
          </a:prstGeom>
          <a:solidFill>
            <a:srgbClr val="75C7D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33412" y="322380"/>
            <a:ext cx="4386136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 rtl="1">
              <a:defRPr sz="24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درخت تصمیم انتخاب شاخص توصیفی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80578" y="795528"/>
            <a:ext cx="3200363" cy="28469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250" i="1">
                <a:solidFill>
                  <a:srgbClr val="5B6979"/>
                </a:solidFill>
                <a:latin typeface="Times New Roman"/>
              </a:defRPr>
            </a:pPr>
            <a:r>
              <a:rPr>
                <a:cs typeface="B Zar" panose="00000400000000000000" pitchFamily="2" charset="-78"/>
              </a:rPr>
              <a:t>Which descriptive statistic should be reported?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52144"/>
            <a:ext cx="11201400" cy="22860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794760" y="1417320"/>
            <a:ext cx="4663440" cy="502920"/>
          </a:xfrm>
          <a:prstGeom prst="roundRect">
            <a:avLst/>
          </a:prstGeom>
          <a:solidFill>
            <a:srgbClr val="0A2F5A"/>
          </a:solidFill>
          <a:ln w="15240">
            <a:solidFill>
              <a:srgbClr val="0A2F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20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نوع داده چیست؟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6126480" y="1920240"/>
            <a:ext cx="0" cy="320040"/>
          </a:xfrm>
          <a:prstGeom prst="line">
            <a:avLst/>
          </a:prstGeom>
          <a:ln w="20320">
            <a:solidFill>
              <a:srgbClr val="0A2F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914400" y="2240280"/>
            <a:ext cx="2926080" cy="685800"/>
          </a:xfrm>
          <a:prstGeom prst="roundRect">
            <a:avLst/>
          </a:prstGeom>
          <a:solidFill>
            <a:srgbClr val="F2ECFF"/>
          </a:solidFill>
          <a:ln w="15240">
            <a:solidFill>
              <a:srgbClr val="6841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900" b="1">
                <a:solidFill>
                  <a:srgbClr val="68419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رتبه‌ای / لیکرت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17720" y="2240280"/>
            <a:ext cx="2926080" cy="685800"/>
          </a:xfrm>
          <a:prstGeom prst="roundRect">
            <a:avLst/>
          </a:prstGeom>
          <a:solidFill>
            <a:srgbClr val="FFF1E0"/>
          </a:solidFill>
          <a:ln w="1524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800" b="1">
                <a:solidFill>
                  <a:srgbClr val="E67E22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کمی با چولگی یا پرت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321040" y="2240280"/>
            <a:ext cx="2926080" cy="685800"/>
          </a:xfrm>
          <a:prstGeom prst="roundRect">
            <a:avLst/>
          </a:prstGeom>
          <a:solidFill>
            <a:srgbClr val="E8F1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800" b="1">
                <a:solidFill>
                  <a:srgbClr val="2164A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کمی تقریباً نرمال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2377440" y="2926080"/>
            <a:ext cx="0" cy="411480"/>
          </a:xfrm>
          <a:prstGeom prst="line">
            <a:avLst/>
          </a:prstGeom>
          <a:ln w="20320">
            <a:solidFill>
              <a:srgbClr val="0A2F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6080760" y="2926080"/>
            <a:ext cx="0" cy="411480"/>
          </a:xfrm>
          <a:prstGeom prst="line">
            <a:avLst/>
          </a:prstGeom>
          <a:ln w="20320">
            <a:solidFill>
              <a:srgbClr val="0A2F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9784080" y="2926080"/>
            <a:ext cx="0" cy="411480"/>
          </a:xfrm>
          <a:prstGeom prst="line">
            <a:avLst/>
          </a:prstGeom>
          <a:ln w="20320">
            <a:solidFill>
              <a:srgbClr val="0A2F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685800" y="3337560"/>
            <a:ext cx="3383280" cy="11430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841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گزارش ترجیحی: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Median, Mode, Frequencies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Q1, Q3, IQR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343400" y="3337560"/>
            <a:ext cx="3474720" cy="11430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گزارش ترجیحی: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Median + IQR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Mean + SD فقط به‌عنوان تکمیلی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001000" y="3337560"/>
            <a:ext cx="3520440" cy="11430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گزارش ترجیحی: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Mean ± SD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به‌همراه Min, Max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2377440" y="4480560"/>
            <a:ext cx="0" cy="411480"/>
          </a:xfrm>
          <a:prstGeom prst="line">
            <a:avLst/>
          </a:prstGeom>
          <a:ln w="20320">
            <a:solidFill>
              <a:srgbClr val="68419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6080760" y="4480560"/>
            <a:ext cx="0" cy="411480"/>
          </a:xfrm>
          <a:prstGeom prst="line">
            <a:avLst/>
          </a:prstGeom>
          <a:ln w="20320">
            <a:solidFill>
              <a:srgbClr val="E67E2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9784080" y="4480560"/>
            <a:ext cx="0" cy="411480"/>
          </a:xfrm>
          <a:prstGeom prst="line">
            <a:avLst/>
          </a:prstGeom>
          <a:ln w="20320">
            <a:solidFill>
              <a:srgbClr val="2164A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685800" y="4892040"/>
            <a:ext cx="3383280" cy="685800"/>
          </a:xfrm>
          <a:prstGeom prst="roundRect">
            <a:avLst/>
          </a:prstGeom>
          <a:solidFill>
            <a:srgbClr val="DDF4F7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نمودار مناسب:</a:t>
            </a:r>
          </a:p>
          <a:p>
            <a:pPr algn="ctr" rtl="1">
              <a:defRPr sz="14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Bar Chart / Stacked Bar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343400" y="4892040"/>
            <a:ext cx="3474720" cy="685800"/>
          </a:xfrm>
          <a:prstGeom prst="roundRect">
            <a:avLst/>
          </a:prstGeom>
          <a:solidFill>
            <a:srgbClr val="DDF4F7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نمودار مناسب:</a:t>
            </a:r>
          </a:p>
          <a:p>
            <a:pPr algn="ctr" rtl="1">
              <a:defRPr sz="14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Histogram + Boxplot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001000" y="4892040"/>
            <a:ext cx="3520440" cy="685800"/>
          </a:xfrm>
          <a:prstGeom prst="roundRect">
            <a:avLst/>
          </a:prstGeom>
          <a:solidFill>
            <a:srgbClr val="DDF4F7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نمودار مناسب:</a:t>
            </a:r>
          </a:p>
          <a:p>
            <a:pPr algn="ctr" rtl="1">
              <a:defRPr sz="14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Histogram / Density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77240" y="5897880"/>
            <a:ext cx="10698480" cy="502920"/>
          </a:xfrm>
          <a:prstGeom prst="roundRect">
            <a:avLst/>
          </a:prstGeom>
          <a:solidFill>
            <a:srgbClr val="FDEBE8"/>
          </a:solidFill>
          <a:ln w="15240">
            <a:solidFill>
              <a:srgbClr val="C039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1">
                <a:solidFill>
                  <a:srgbClr val="C0392B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نکته: در داده‌های رتبه‌ای، فاصله بین رتبه‌ها الزاماً برابر نیست؛ بنابراین میانگین و واریانس باید با احتیاط تفسیر شوند.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01168"/>
            <a:ext cx="12191695" cy="32004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4" name="Parallelogram 3"/>
          <p:cNvSpPr/>
          <p:nvPr/>
        </p:nvSpPr>
        <p:spPr>
          <a:xfrm>
            <a:off x="109728" y="457200"/>
            <a:ext cx="384048" cy="713232"/>
          </a:xfrm>
          <a:prstGeom prst="parallelogram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384048" y="457200"/>
            <a:ext cx="201168" cy="713232"/>
          </a:xfrm>
          <a:prstGeom prst="parallelogram">
            <a:avLst/>
          </a:prstGeom>
          <a:solidFill>
            <a:srgbClr val="75C7D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12247" y="322380"/>
            <a:ext cx="5628465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 rtl="1">
              <a:defRPr sz="2400" b="1">
                <a:solidFill>
                  <a:srgbClr val="0A2F5A"/>
                </a:solidFill>
                <a:latin typeface="Arial"/>
              </a:defRPr>
            </a:pPr>
            <a:r>
              <a:rPr dirty="0" err="1">
                <a:cs typeface="B Zar" panose="00000400000000000000" pitchFamily="2" charset="-78"/>
              </a:rPr>
              <a:t>شاخص‌های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مرکزی</a:t>
            </a:r>
            <a:r>
              <a:rPr dirty="0">
                <a:cs typeface="B Zar" panose="00000400000000000000" pitchFamily="2" charset="-78"/>
              </a:rPr>
              <a:t>: Mean، Median و Mode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13705" y="795528"/>
            <a:ext cx="2134110" cy="28469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250" i="1">
                <a:solidFill>
                  <a:srgbClr val="5B6979"/>
                </a:solidFill>
                <a:latin typeface="Times New Roman"/>
              </a:defRPr>
            </a:pPr>
            <a:r>
              <a:rPr>
                <a:cs typeface="B Zar" panose="00000400000000000000" pitchFamily="2" charset="-78"/>
              </a:rPr>
              <a:t>Measures of Central Tendency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52144"/>
            <a:ext cx="11201400" cy="22860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210279"/>
              </p:ext>
            </p:extLst>
          </p:nvPr>
        </p:nvGraphicFramePr>
        <p:xfrm>
          <a:off x="502920" y="1417320"/>
          <a:ext cx="11201400" cy="2263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4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94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5780">
                <a:tc>
                  <a:txBody>
                    <a:bodyPr/>
                    <a:lstStyle/>
                    <a:p>
                      <a:pPr algn="ctr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شاخص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فرمول / تعریف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کاربرد مناسب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محدودیت در داده رتبه‌ای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میانگین</a:t>
                      </a:r>
                    </a:p>
                    <a:p>
                      <a:pPr algn="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Mean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x̄ = (Σxᵢ) / n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داده‌های کمی فاصله‌ای/نسبی، توزیع تقریباً نرمال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 dirty="0" err="1">
                          <a:cs typeface="B Zar" panose="00000400000000000000" pitchFamily="2" charset="-78"/>
                        </a:rPr>
                        <a:t>قابل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محاسبه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است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،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اما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فاصله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بین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رتبه‌ها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را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برابر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فرض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می‌کند</a:t>
                      </a:r>
                      <a:endParaRPr sz="1600" b="1" dirty="0">
                        <a:cs typeface="B Zar" panose="00000400000000000000" pitchFamily="2" charset="-78"/>
                      </a:endParaRPr>
                    </a:p>
                  </a:txBody>
                  <a:tcPr>
                    <a:solidFill>
                      <a:srgbClr val="F2F7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میانه</a:t>
                      </a:r>
                    </a:p>
                    <a:p>
                      <a:pPr algn="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Median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مقدار وسط داده‌های مرتب‌شده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داده‌های رتبه‌ای و کمیِ چوله یا دارای پرت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برای خلاصه‌سازی رتبه‌ای معمولاً بهترین شاخص مرکزی است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algn="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نما</a:t>
                      </a:r>
                    </a:p>
                    <a:p>
                      <a:pPr algn="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Mode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پرتکرارترین مقدار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همه سطوح سنجش؛ به‌ویژه اسمی و رتبه‌ای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600" b="1" dirty="0" err="1">
                          <a:cs typeface="B Zar" panose="00000400000000000000" pitchFamily="2" charset="-78"/>
                        </a:rPr>
                        <a:t>ممکن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است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چندنما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یا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بدون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نمای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مشخص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باشد</a:t>
                      </a:r>
                      <a:endParaRPr sz="1600" b="1" dirty="0">
                        <a:cs typeface="B Zar" panose="00000400000000000000" pitchFamily="2" charset="-78"/>
                      </a:endParaRPr>
                    </a:p>
                  </a:txBody>
                  <a:tcPr>
                    <a:solidFill>
                      <a:srgbClr val="F2F7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685800" y="3840480"/>
            <a:ext cx="4800600" cy="155448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8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 رتبه‌ای: رضایت ۵ نفر</a:t>
            </a:r>
          </a:p>
          <a:p>
            <a:pPr algn="ctr" rtl="1">
              <a:defRPr sz="18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داده‌ها: ۲، ۳، ۳، ۴، ۵</a:t>
            </a:r>
          </a:p>
          <a:p>
            <a:pPr algn="ctr" rtl="1">
              <a:defRPr sz="18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Mean = 3.4   |   Median = 3   |   Mode = 3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897880" y="3840480"/>
            <a:ext cx="5440680" cy="1554480"/>
          </a:xfrm>
          <a:prstGeom prst="roundRect">
            <a:avLst/>
          </a:prstGeom>
          <a:solidFill>
            <a:srgbClr val="E8F1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تفسیر آکادمیک</a:t>
            </a:r>
          </a:p>
          <a:p>
            <a:pPr algn="ctr" rtl="1">
              <a:defRPr sz="15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میانه و نما نشان می‌دهند پاسخ معمول در سطح «خنثی/متوسط» است.</a:t>
            </a:r>
          </a:p>
          <a:p>
            <a:pPr algn="ctr" rtl="1">
              <a:defRPr sz="15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میانگین ۳.۴ نشان‌دهنده گرایش نسبی به سمت پاسخ‌های بالاتر است، اما در مقیاس رتبه‌ای باید محتاطانه تفسیر شود.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14400" y="5715000"/>
            <a:ext cx="3383280" cy="502920"/>
          </a:xfrm>
          <a:prstGeom prst="roundRect">
            <a:avLst/>
          </a:prstGeom>
          <a:solidFill>
            <a:srgbClr val="F7FAFC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Mean:  x̄ = Σxᵢ / 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526280" y="5715000"/>
            <a:ext cx="3383280" cy="502920"/>
          </a:xfrm>
          <a:prstGeom prst="roundRect">
            <a:avLst/>
          </a:prstGeom>
          <a:solidFill>
            <a:srgbClr val="F7FAFC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Median:  Q₂ = 50th percentile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138160" y="5715000"/>
            <a:ext cx="2834640" cy="502920"/>
          </a:xfrm>
          <a:prstGeom prst="roundRect">
            <a:avLst/>
          </a:prstGeom>
          <a:solidFill>
            <a:srgbClr val="F7FAFC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Mode:  argmax f(x)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01168"/>
            <a:ext cx="12191695" cy="32004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4" name="Parallelogram 3"/>
          <p:cNvSpPr/>
          <p:nvPr/>
        </p:nvSpPr>
        <p:spPr>
          <a:xfrm>
            <a:off x="109728" y="457200"/>
            <a:ext cx="384048" cy="713232"/>
          </a:xfrm>
          <a:prstGeom prst="parallelogram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384048" y="457200"/>
            <a:ext cx="201168" cy="713232"/>
          </a:xfrm>
          <a:prstGeom prst="parallelogram">
            <a:avLst/>
          </a:prstGeom>
          <a:solidFill>
            <a:srgbClr val="75C7D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4103" y="322380"/>
            <a:ext cx="7064755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 rtl="1">
              <a:defRPr sz="24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شاخص‌های پراکندگی: Variance، SD، Quartiles و IQR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22993" y="795528"/>
            <a:ext cx="1715534" cy="28469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250" i="1">
                <a:solidFill>
                  <a:srgbClr val="5B6979"/>
                </a:solidFill>
                <a:latin typeface="Times New Roman"/>
              </a:defRPr>
            </a:pPr>
            <a:r>
              <a:rPr>
                <a:cs typeface="B Zar" panose="00000400000000000000" pitchFamily="2" charset="-78"/>
              </a:rPr>
              <a:t>Measures of Dispersion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52144"/>
            <a:ext cx="11201400" cy="22860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48640" y="1417320"/>
            <a:ext cx="5440680" cy="19659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7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شاخص‌های پارامتریک</a:t>
            </a:r>
          </a:p>
          <a:p>
            <a:pPr algn="ctr" rtl="1">
              <a:defRPr sz="1700" b="0">
                <a:solidFill>
                  <a:srgbClr val="0A2F5A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  <a:p>
            <a:pPr algn="ctr" rtl="1">
              <a:defRPr sz="17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واریانس نمونه:  s² = Σ(xᵢ − x̄)² / (n−1)</a:t>
            </a:r>
          </a:p>
          <a:p>
            <a:pPr algn="ctr" rtl="1">
              <a:defRPr sz="17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انحراف معیار:  s = √s²</a:t>
            </a:r>
          </a:p>
          <a:p>
            <a:pPr algn="ctr" rtl="1">
              <a:defRPr sz="1700" b="0">
                <a:solidFill>
                  <a:srgbClr val="0A2F5A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  <a:p>
            <a:pPr algn="ctr" rtl="1">
              <a:defRPr sz="17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کاربرد: داده‌های کمی با توزیع تقریباً نرمال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417320"/>
            <a:ext cx="5440680" cy="19659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شاخص‌های مقاوم</a:t>
            </a:r>
          </a:p>
          <a:p>
            <a:pPr algn="ctr" rtl="1">
              <a:defRPr sz="1600" b="0">
                <a:solidFill>
                  <a:srgbClr val="0A2F5A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  <a:p>
            <a:pPr algn="ctr" rtl="1">
              <a:defRPr sz="16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چارک‌ها:  Q₁ = 25% ، Q₂ = Median ، Q₃ = 75%</a:t>
            </a:r>
          </a:p>
          <a:p>
            <a:pPr algn="ctr" rtl="1">
              <a:defRPr sz="16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محدوده بین‌چارکی:  IQR = Q₃ − Q₁</a:t>
            </a:r>
          </a:p>
          <a:p>
            <a:pPr algn="ctr" rtl="1">
              <a:defRPr sz="16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دهک‌ها: D₁ تا D₉؛  D₅ = Median</a:t>
            </a:r>
          </a:p>
          <a:p>
            <a:pPr algn="ctr" rtl="1">
              <a:defRPr sz="1600" b="0">
                <a:solidFill>
                  <a:srgbClr val="0A2F5A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  <a:p>
            <a:pPr algn="ctr" rtl="1">
              <a:defRPr sz="16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کاربرد: داده رتبه‌ای یا داده کمی چوله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94360" y="3749039"/>
            <a:ext cx="11018520" cy="502920"/>
          </a:xfrm>
          <a:prstGeom prst="roundRect">
            <a:avLst/>
          </a:prstGeom>
          <a:solidFill>
            <a:srgbClr val="0A2F5A"/>
          </a:solidFill>
          <a:ln w="15240">
            <a:solidFill>
              <a:srgbClr val="0A2F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8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مثال: داده‌های رضایت ۲، ۳، ۳، ۴، ۵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85800" y="4434840"/>
            <a:ext cx="3337560" cy="1143000"/>
          </a:xfrm>
          <a:prstGeom prst="roundRect">
            <a:avLst/>
          </a:prstGeom>
          <a:solidFill>
            <a:srgbClr val="E8F1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مرکزی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Mean = 3.4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Median = 3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Mode = 3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434840" y="4434840"/>
            <a:ext cx="3337560" cy="1143000"/>
          </a:xfrm>
          <a:prstGeom prst="roundRect">
            <a:avLst/>
          </a:prstGeom>
          <a:solidFill>
            <a:srgbClr val="DDF4F7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چارکی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Q1 = 2.5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Q3 = 4.5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IQR = 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183879" y="4434840"/>
            <a:ext cx="3246120" cy="1143000"/>
          </a:xfrm>
          <a:prstGeom prst="roundRect">
            <a:avLst/>
          </a:prstGeom>
          <a:solidFill>
            <a:srgbClr val="E6F7EE"/>
          </a:solidFill>
          <a:ln w="15240">
            <a:solidFill>
              <a:srgbClr val="2B7D5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تفسیر</a:t>
            </a:r>
          </a:p>
          <a:p>
            <a:pPr algn="ctr" rtl="1">
              <a:defRPr sz="15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IQR = 2 یعنی ۵۰٪ مرکزی پاسخ‌ها در بازه‌ای به طول ۲ واحد رتبه‌ای قرار دارد.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22960" y="5989320"/>
            <a:ext cx="10698480" cy="438912"/>
          </a:xfrm>
          <a:prstGeom prst="roundRect">
            <a:avLst/>
          </a:prstGeom>
          <a:solidFill>
            <a:srgbClr val="FFF1E0"/>
          </a:solidFill>
          <a:ln w="1524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1">
                <a:solidFill>
                  <a:srgbClr val="E67E22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در داده‌های رتبه‌ای، Median و IQR معمولاً از Mean و SD قابل دفاع‌ترند؛ چون به فاصله‌های مساوی بین رتبه‌ها وابسته نیستند.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01168"/>
            <a:ext cx="12191695" cy="32004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4" name="Parallelogram 3"/>
          <p:cNvSpPr/>
          <p:nvPr/>
        </p:nvSpPr>
        <p:spPr>
          <a:xfrm>
            <a:off x="109728" y="457200"/>
            <a:ext cx="384048" cy="713232"/>
          </a:xfrm>
          <a:prstGeom prst="parallelogram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384048" y="457200"/>
            <a:ext cx="201168" cy="713232"/>
          </a:xfrm>
          <a:prstGeom prst="parallelogram">
            <a:avLst/>
          </a:prstGeom>
          <a:solidFill>
            <a:srgbClr val="75C7D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72447" y="322380"/>
            <a:ext cx="3708066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 rtl="1">
              <a:defRPr sz="24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شکل توزیع: چولگی و کشیدگی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53450" y="795528"/>
            <a:ext cx="1654619" cy="28469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250" i="1">
                <a:solidFill>
                  <a:srgbClr val="5B6979"/>
                </a:solidFill>
                <a:latin typeface="Times New Roman"/>
              </a:defRPr>
            </a:pPr>
            <a:r>
              <a:rPr>
                <a:cs typeface="B Zar" panose="00000400000000000000" pitchFamily="2" charset="-78"/>
              </a:rPr>
              <a:t>Skewness and Kurtosis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52144"/>
            <a:ext cx="11201400" cy="22860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94360" y="1417320"/>
            <a:ext cx="5394960" cy="11887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چولگی  Skewness</a:t>
            </a:r>
          </a:p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مثبت: دم توزیع به راست؛ معمولاً Mean &gt; Median</a:t>
            </a:r>
          </a:p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منفی: دم توزیع به چپ؛ معمولاً Mean &lt; Median</a:t>
            </a:r>
          </a:p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نزدیک صفر: توزیع تقریباً متقارن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172200" y="1417320"/>
            <a:ext cx="5394960" cy="11887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841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کشیدگی  Kurtosis</a:t>
            </a:r>
          </a:p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Leptokurtic: قله تیز و دم‌های سنگین</a:t>
            </a:r>
          </a:p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Platykurtic: توزیع تخت‌تر</a:t>
            </a:r>
          </a:p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Mesokurtic: مشابه نرمال</a:t>
            </a:r>
          </a:p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در بسیاری از نرم‌افزارها «Excess Kurtosis» گزارش می‌شود.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68680" y="2880360"/>
            <a:ext cx="4663440" cy="685800"/>
          </a:xfrm>
          <a:prstGeom prst="roundRect">
            <a:avLst/>
          </a:prstGeom>
          <a:solidFill>
            <a:srgbClr val="F7FAFC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Skewness:  g₁ = m₃ / m₂^(3/2)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0" y="2880360"/>
            <a:ext cx="4663440" cy="685800"/>
          </a:xfrm>
          <a:prstGeom prst="roundRect">
            <a:avLst/>
          </a:prstGeom>
          <a:solidFill>
            <a:srgbClr val="F7FAFC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Kurtosis:  g₂ = m₄ / m₂²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22960" y="3977639"/>
            <a:ext cx="3291840" cy="1234440"/>
          </a:xfrm>
          <a:prstGeom prst="roundRect">
            <a:avLst/>
          </a:prstGeom>
          <a:solidFill>
            <a:srgbClr val="FFF1E0"/>
          </a:solidFill>
          <a:ln w="1524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700" b="1">
                <a:solidFill>
                  <a:srgbClr val="E67E22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Right Skew</a:t>
            </a:r>
          </a:p>
          <a:p>
            <a:pPr algn="ctr" rtl="1">
              <a:defRPr sz="1700" b="1">
                <a:solidFill>
                  <a:srgbClr val="E67E22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چولگی مثبت</a:t>
            </a:r>
          </a:p>
          <a:p>
            <a:pPr algn="ctr" rtl="1">
              <a:defRPr sz="1700" b="1">
                <a:solidFill>
                  <a:srgbClr val="E67E22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دم به راست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434840" y="3977639"/>
            <a:ext cx="3291840" cy="1234440"/>
          </a:xfrm>
          <a:prstGeom prst="roundRect">
            <a:avLst/>
          </a:prstGeom>
          <a:solidFill>
            <a:srgbClr val="E6F7EE"/>
          </a:solidFill>
          <a:ln w="15240">
            <a:solidFill>
              <a:srgbClr val="2B7D5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700" b="1">
                <a:solidFill>
                  <a:srgbClr val="2B7D58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Symmetric</a:t>
            </a:r>
          </a:p>
          <a:p>
            <a:pPr algn="ctr" rtl="1">
              <a:defRPr sz="1700" b="1">
                <a:solidFill>
                  <a:srgbClr val="2B7D58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تقریباً متقارن</a:t>
            </a:r>
          </a:p>
          <a:p>
            <a:pPr algn="ctr" rtl="1">
              <a:defRPr sz="1700" b="1">
                <a:solidFill>
                  <a:srgbClr val="2B7D58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Mean ≈ Median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046720" y="3977639"/>
            <a:ext cx="3291840" cy="1234440"/>
          </a:xfrm>
          <a:prstGeom prst="roundRect">
            <a:avLst/>
          </a:prstGeom>
          <a:solidFill>
            <a:srgbClr val="E8F1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700" b="1">
                <a:solidFill>
                  <a:srgbClr val="2164A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Left Skew</a:t>
            </a:r>
          </a:p>
          <a:p>
            <a:pPr algn="ctr" rtl="1">
              <a:defRPr sz="1700" b="1">
                <a:solidFill>
                  <a:srgbClr val="2164A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چولگی منفی</a:t>
            </a:r>
          </a:p>
          <a:p>
            <a:pPr algn="ctr" rtl="1">
              <a:defRPr sz="1700" b="1">
                <a:solidFill>
                  <a:srgbClr val="2164A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تمایل به مقادیر بالاتر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22960" y="5715000"/>
            <a:ext cx="10561320" cy="5029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A2F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نکته پژوهشی: در مقیاس‌های لیکرت، بهتر است شکل توزیع با نمودار میله‌ای و فراوانی دسته‌ها توضیح داده شود؛ عدد چولگی به‌تنهایی کافی نیست.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01168"/>
            <a:ext cx="12191695" cy="32004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4" name="Parallelogram 3"/>
          <p:cNvSpPr/>
          <p:nvPr/>
        </p:nvSpPr>
        <p:spPr>
          <a:xfrm>
            <a:off x="109728" y="457200"/>
            <a:ext cx="384048" cy="713232"/>
          </a:xfrm>
          <a:prstGeom prst="parallelogram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384048" y="457200"/>
            <a:ext cx="201168" cy="713232"/>
          </a:xfrm>
          <a:prstGeom prst="parallelogram">
            <a:avLst/>
          </a:prstGeom>
          <a:solidFill>
            <a:srgbClr val="75C7D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64772" y="322380"/>
            <a:ext cx="5923416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 sz="24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انتخاب نمودار مناسب برای داده‌های رتبه‌ای و کمی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30797" y="795528"/>
            <a:ext cx="2299925" cy="28469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50" i="1">
                <a:solidFill>
                  <a:srgbClr val="5B6979"/>
                </a:solidFill>
                <a:latin typeface="Times New Roman"/>
              </a:defRPr>
            </a:pPr>
            <a:r>
              <a:rPr>
                <a:cs typeface="B Zar" panose="00000400000000000000" pitchFamily="2" charset="-78"/>
              </a:rPr>
              <a:t>Choosing the Right Visualization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52144"/>
            <a:ext cx="11201400" cy="22860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254818"/>
              </p:ext>
            </p:extLst>
          </p:nvPr>
        </p:nvGraphicFramePr>
        <p:xfrm>
          <a:off x="502920" y="1417320"/>
          <a:ext cx="11201399" cy="2258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0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490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11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8056">
                <a:tc>
                  <a:txBody>
                    <a:bodyPr/>
                    <a:lstStyle/>
                    <a:p>
                      <a:pPr algn="ctr" rtl="1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rPr sz="1200" b="1" dirty="0" err="1">
                          <a:cs typeface="B Zar" panose="00000400000000000000" pitchFamily="2" charset="-78"/>
                        </a:rPr>
                        <a:t>نمودار</a:t>
                      </a:r>
                      <a:endParaRPr sz="1200" b="1" dirty="0">
                        <a:cs typeface="B Zar" panose="00000400000000000000" pitchFamily="2" charset="-78"/>
                      </a:endParaRPr>
                    </a:p>
                  </a:txBody>
                  <a:tcPr>
                    <a:solidFill>
                      <a:srgbClr val="0A2F5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داده مناسب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کاربرد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هشدار روش‌شناختی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056">
                <a:tc>
                  <a:txBody>
                    <a:bodyPr/>
                    <a:lstStyle/>
                    <a:p>
                      <a:pPr algn="l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Bar Chart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اسمی و رتبه‌ای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نمایش فراوانی یا درصد هر طبقه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برای لیکرت، ترتیب دسته‌ها باید حفظ شود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056">
                <a:tc>
                  <a:txBody>
                    <a:bodyPr/>
                    <a:lstStyle/>
                    <a:p>
                      <a:pPr algn="l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Histogram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کمی و گاهی رتبه‌ای با تعداد سطوح کافی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نمایش شکل توزیع، چولگی و پراکندگی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برای مقیاس ۵ درجه‌ای معمولاً Bar Chart واضح‌تر است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056">
                <a:tc>
                  <a:txBody>
                    <a:bodyPr/>
                    <a:lstStyle/>
                    <a:p>
                      <a:pPr algn="l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 dirty="0">
                          <a:cs typeface="B Zar" panose="00000400000000000000" pitchFamily="2" charset="-78"/>
                        </a:rPr>
                        <a:t>Boxplot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کمی یا رتبه‌ای با سطح‌های کافی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نمایش Median، IQR و outlier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برای مقیاس‌های خیلی محدود با احتیاط تفسیر شود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056">
                <a:tc>
                  <a:txBody>
                    <a:bodyPr/>
                    <a:lstStyle/>
                    <a:p>
                      <a:pPr algn="l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Pie Chart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دسته‌ای با تعداد طبقات کم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>
                          <a:cs typeface="B Zar" panose="00000400000000000000" pitchFamily="2" charset="-78"/>
                        </a:rPr>
                        <a:t>نمایش سهم نسبی هر طبقه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rPr sz="1200" b="1" dirty="0" err="1">
                          <a:cs typeface="B Zar" panose="00000400000000000000" pitchFamily="2" charset="-78"/>
                        </a:rPr>
                        <a:t>در</a:t>
                      </a:r>
                      <a:r>
                        <a:rPr sz="12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200" b="1" dirty="0" err="1">
                          <a:cs typeface="B Zar" panose="00000400000000000000" pitchFamily="2" charset="-78"/>
                        </a:rPr>
                        <a:t>مقالات</a:t>
                      </a:r>
                      <a:r>
                        <a:rPr sz="12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200" b="1" dirty="0" err="1">
                          <a:cs typeface="B Zar" panose="00000400000000000000" pitchFamily="2" charset="-78"/>
                        </a:rPr>
                        <a:t>آکادمیک</a:t>
                      </a:r>
                      <a:r>
                        <a:rPr sz="12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200" b="1" dirty="0" err="1">
                          <a:cs typeface="B Zar" panose="00000400000000000000" pitchFamily="2" charset="-78"/>
                        </a:rPr>
                        <a:t>کمتر</a:t>
                      </a:r>
                      <a:r>
                        <a:rPr sz="12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200" b="1" dirty="0" err="1">
                          <a:cs typeface="B Zar" panose="00000400000000000000" pitchFamily="2" charset="-78"/>
                        </a:rPr>
                        <a:t>توصیه</a:t>
                      </a:r>
                      <a:r>
                        <a:rPr sz="12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200" b="1" dirty="0" err="1">
                          <a:cs typeface="B Zar" panose="00000400000000000000" pitchFamily="2" charset="-78"/>
                        </a:rPr>
                        <a:t>می‌شود</a:t>
                      </a:r>
                      <a:r>
                        <a:rPr sz="1200" b="1" dirty="0">
                          <a:cs typeface="B Zar" panose="00000400000000000000" pitchFamily="2" charset="-78"/>
                        </a:rPr>
                        <a:t>؛ </a:t>
                      </a:r>
                      <a:r>
                        <a:rPr sz="1200" b="1" dirty="0" err="1">
                          <a:cs typeface="B Zar" panose="00000400000000000000" pitchFamily="2" charset="-78"/>
                        </a:rPr>
                        <a:t>مقایسه</a:t>
                      </a:r>
                      <a:r>
                        <a:rPr sz="12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200" b="1" dirty="0" err="1">
                          <a:cs typeface="B Zar" panose="00000400000000000000" pitchFamily="2" charset="-78"/>
                        </a:rPr>
                        <a:t>دقیق</a:t>
                      </a:r>
                      <a:r>
                        <a:rPr sz="12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200" b="1" dirty="0" err="1">
                          <a:cs typeface="B Zar" panose="00000400000000000000" pitchFamily="2" charset="-78"/>
                        </a:rPr>
                        <a:t>سخت</a:t>
                      </a:r>
                      <a:r>
                        <a:rPr sz="12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200" b="1" dirty="0" err="1">
                          <a:cs typeface="B Zar" panose="00000400000000000000" pitchFamily="2" charset="-78"/>
                        </a:rPr>
                        <a:t>است</a:t>
                      </a:r>
                      <a:endParaRPr sz="1200" b="1" dirty="0">
                        <a:cs typeface="B Zar" panose="00000400000000000000" pitchFamily="2" charset="-78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1284732" y="5752722"/>
            <a:ext cx="2276856" cy="1066799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6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Bar Chart</a:t>
            </a:r>
          </a:p>
          <a:p>
            <a:pPr algn="ctr">
              <a:defRPr sz="16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مناسب‌ترین گزینه برای لیکرت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51560" y="5310738"/>
            <a:ext cx="320040" cy="221381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5839" y="5559552"/>
            <a:ext cx="41148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54480" y="5144703"/>
            <a:ext cx="320040" cy="387416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08760" y="5559552"/>
            <a:ext cx="41148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2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057400" y="5255393"/>
            <a:ext cx="320040" cy="276726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11680" y="5559552"/>
            <a:ext cx="41148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3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560320" y="4480560"/>
            <a:ext cx="320040" cy="1051560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4600" y="5559552"/>
            <a:ext cx="41148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4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063240" y="4701941"/>
            <a:ext cx="320040" cy="830178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17520" y="5559552"/>
            <a:ext cx="41148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5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93208" y="5909601"/>
            <a:ext cx="2560320" cy="701041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6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Histogram / Boxplot</a:t>
            </a:r>
          </a:p>
          <a:p>
            <a:pPr algn="ctr">
              <a:defRPr sz="16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برای داده‌های کمی یا رتبه‌ای با سطوح بیشتر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846320" y="5251704"/>
            <a:ext cx="274320" cy="280416"/>
          </a:xfrm>
          <a:prstGeom prst="rect">
            <a:avLst/>
          </a:prstGeom>
          <a:solidFill>
            <a:srgbClr val="216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193792" y="5111496"/>
            <a:ext cx="274320" cy="420623"/>
          </a:xfrm>
          <a:prstGeom prst="rect">
            <a:avLst/>
          </a:prstGeom>
          <a:solidFill>
            <a:srgbClr val="216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541264" y="4760976"/>
            <a:ext cx="274320" cy="771143"/>
          </a:xfrm>
          <a:prstGeom prst="rect">
            <a:avLst/>
          </a:prstGeom>
          <a:solidFill>
            <a:srgbClr val="216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888736" y="4480560"/>
            <a:ext cx="274320" cy="1051560"/>
          </a:xfrm>
          <a:prstGeom prst="rect">
            <a:avLst/>
          </a:prstGeom>
          <a:solidFill>
            <a:srgbClr val="216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236208" y="4831080"/>
            <a:ext cx="274320" cy="701040"/>
          </a:xfrm>
          <a:prstGeom prst="rect">
            <a:avLst/>
          </a:prstGeom>
          <a:solidFill>
            <a:srgbClr val="216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583679" y="5181599"/>
            <a:ext cx="274320" cy="350520"/>
          </a:xfrm>
          <a:prstGeom prst="rect">
            <a:avLst/>
          </a:prstGeom>
          <a:solidFill>
            <a:srgbClr val="216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629400" y="4892040"/>
            <a:ext cx="822960" cy="320040"/>
          </a:xfrm>
          <a:prstGeom prst="rect">
            <a:avLst/>
          </a:prstGeom>
          <a:solidFill>
            <a:srgbClr val="E8F1FF"/>
          </a:solidFill>
          <a:ln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B Zar" panose="00000400000000000000" pitchFamily="2" charset="-78"/>
            </a:endParaRPr>
          </a:p>
        </p:txBody>
      </p:sp>
      <p:cxnSp>
        <p:nvCxnSpPr>
          <p:cNvPr id="29" name="Connector 28"/>
          <p:cNvCxnSpPr/>
          <p:nvPr/>
        </p:nvCxnSpPr>
        <p:spPr>
          <a:xfrm>
            <a:off x="6400800" y="5047488"/>
            <a:ext cx="228600" cy="0"/>
          </a:xfrm>
          <a:prstGeom prst="line">
            <a:avLst/>
          </a:prstGeom>
          <a:ln w="19050">
            <a:solidFill>
              <a:srgbClr val="2164A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ctor 29"/>
          <p:cNvCxnSpPr/>
          <p:nvPr/>
        </p:nvCxnSpPr>
        <p:spPr>
          <a:xfrm>
            <a:off x="7452360" y="5047488"/>
            <a:ext cx="228600" cy="0"/>
          </a:xfrm>
          <a:prstGeom prst="line">
            <a:avLst/>
          </a:prstGeom>
          <a:ln w="19050">
            <a:solidFill>
              <a:srgbClr val="2164A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8982456" y="5667274"/>
            <a:ext cx="2395727" cy="77114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6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Pie Chart</a:t>
            </a:r>
          </a:p>
          <a:p>
            <a:pPr algn="ctr">
              <a:defRPr sz="16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فقط برای ارائه ساده نسبت‌ها با طبقات کم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412480" y="4892040"/>
            <a:ext cx="2971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defRPr sz="1400" b="1">
                <a:solidFill>
                  <a:srgbClr val="E67E22"/>
                </a:solidFill>
                <a:latin typeface="Arial"/>
              </a:defRPr>
            </a:pPr>
            <a:r>
              <a:rPr dirty="0" err="1">
                <a:cs typeface="B Zar" panose="00000400000000000000" pitchFamily="2" charset="-78"/>
              </a:rPr>
              <a:t>برای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گزارش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علمی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دقیق</a:t>
            </a:r>
            <a:r>
              <a:rPr dirty="0">
                <a:cs typeface="B Zar" panose="00000400000000000000" pitchFamily="2" charset="-78"/>
              </a:rPr>
              <a:t>، </a:t>
            </a:r>
            <a:r>
              <a:rPr dirty="0" err="1">
                <a:cs typeface="B Zar" panose="00000400000000000000" pitchFamily="2" charset="-78"/>
              </a:rPr>
              <a:t>نمودار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میله‌ای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معمولاً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از</a:t>
            </a:r>
            <a:r>
              <a:rPr dirty="0">
                <a:cs typeface="B Zar" panose="00000400000000000000" pitchFamily="2" charset="-78"/>
              </a:rPr>
              <a:t> Pie Chart </a:t>
            </a:r>
            <a:r>
              <a:rPr dirty="0" err="1">
                <a:cs typeface="B Zar" panose="00000400000000000000" pitchFamily="2" charset="-78"/>
              </a:rPr>
              <a:t>بهتر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است</a:t>
            </a:r>
            <a:r>
              <a:rPr dirty="0">
                <a:cs typeface="B Zar" panose="00000400000000000000" pitchFamily="2" charset="-78"/>
              </a:rPr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01168"/>
            <a:ext cx="12191695" cy="32004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4" name="Parallelogram 3"/>
          <p:cNvSpPr/>
          <p:nvPr/>
        </p:nvSpPr>
        <p:spPr>
          <a:xfrm>
            <a:off x="109728" y="457200"/>
            <a:ext cx="384048" cy="713232"/>
          </a:xfrm>
          <a:prstGeom prst="parallelogram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384048" y="457200"/>
            <a:ext cx="201168" cy="713232"/>
          </a:xfrm>
          <a:prstGeom prst="parallelogram">
            <a:avLst/>
          </a:prstGeom>
          <a:solidFill>
            <a:srgbClr val="75C7D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7313" y="322380"/>
            <a:ext cx="4918334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 rtl="1">
              <a:defRPr sz="24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 کامل: رضایت ۱۰۰ مشتری از محصول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01019" y="795528"/>
            <a:ext cx="3959482" cy="28469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250" i="1">
                <a:solidFill>
                  <a:srgbClr val="5B6979"/>
                </a:solidFill>
                <a:latin typeface="Times New Roman"/>
              </a:defRPr>
            </a:pPr>
            <a:r>
              <a:rPr>
                <a:cs typeface="B Zar" panose="00000400000000000000" pitchFamily="2" charset="-78"/>
              </a:rPr>
              <a:t>Worked Example: 100 Customers on a 5-point Likert Scale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52144"/>
            <a:ext cx="11201400" cy="22860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94360" y="1325880"/>
            <a:ext cx="11018520" cy="502920"/>
          </a:xfrm>
          <a:prstGeom prst="roundRect">
            <a:avLst/>
          </a:prstGeom>
          <a:solidFill>
            <a:srgbClr val="0A2F5A"/>
          </a:solidFill>
          <a:ln w="15240">
            <a:solidFill>
              <a:srgbClr val="0A2F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8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سناریو: رضایت مشتریان در مقیاس ۱ تا ۵  (۱=خیلی کم، ۵=خیلی زیاد)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495003"/>
              </p:ext>
            </p:extLst>
          </p:nvPr>
        </p:nvGraphicFramePr>
        <p:xfrm>
          <a:off x="685800" y="2057400"/>
          <a:ext cx="475488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7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t>سطح رضایت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t>۱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t>۲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t>۳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t>۴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t>۵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15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t>جمع</a:t>
                      </a:r>
                    </a:p>
                  </a:txBody>
                  <a:tcPr>
                    <a:solidFill>
                      <a:srgbClr val="0A2F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فراوانی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4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8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20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38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30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100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درصد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4٪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8٪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20٪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38٪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30٪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050">
                          <a:solidFill>
                            <a:srgbClr val="191919"/>
                          </a:solidFill>
                          <a:latin typeface="Arial"/>
                        </a:defRPr>
                      </a:pPr>
                      <a:r>
                        <a:t>100٪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" name="Chart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994905"/>
              </p:ext>
            </p:extLst>
          </p:nvPr>
        </p:nvGraphicFramePr>
        <p:xfrm>
          <a:off x="6400800" y="1874519"/>
          <a:ext cx="4846320" cy="2194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685800" y="3520440"/>
            <a:ext cx="3383280" cy="1417320"/>
          </a:xfrm>
          <a:prstGeom prst="roundRect">
            <a:avLst/>
          </a:prstGeom>
          <a:solidFill>
            <a:srgbClr val="E8F1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 dirty="0" err="1">
                <a:cs typeface="B Zar" panose="00000400000000000000" pitchFamily="2" charset="-78"/>
              </a:rPr>
              <a:t>شاخص‌های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مرکزی</a:t>
            </a:r>
            <a:endParaRPr dirty="0">
              <a:cs typeface="B Zar" panose="00000400000000000000" pitchFamily="2" charset="-78"/>
            </a:endParaRP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Mean = 3.82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Median = 4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Mode = 4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759569" y="3721608"/>
            <a:ext cx="3012831" cy="1216152"/>
          </a:xfrm>
          <a:prstGeom prst="roundRect">
            <a:avLst/>
          </a:prstGeom>
          <a:solidFill>
            <a:srgbClr val="DDF4F7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 dirty="0" err="1">
                <a:cs typeface="B Zar" panose="00000400000000000000" pitchFamily="2" charset="-78"/>
              </a:rPr>
              <a:t>پراکندگی</a:t>
            </a:r>
            <a:endParaRPr dirty="0">
              <a:cs typeface="B Zar" panose="00000400000000000000" pitchFamily="2" charset="-78"/>
            </a:endParaRPr>
          </a:p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Variance = 1.24</a:t>
            </a:r>
          </a:p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SD = 1.11</a:t>
            </a:r>
          </a:p>
          <a:p>
            <a:pPr algn="ctr" rtl="1">
              <a:defRPr sz="1550" b="0">
                <a:solidFill>
                  <a:srgbClr val="191919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Q1 = 3 ، Q3 = 5 ، IQR = 2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264768" y="3977640"/>
            <a:ext cx="3210951" cy="960120"/>
          </a:xfrm>
          <a:prstGeom prst="roundRect">
            <a:avLst/>
          </a:prstGeom>
          <a:solidFill>
            <a:srgbClr val="F2ECFF"/>
          </a:solidFill>
          <a:ln w="15240">
            <a:solidFill>
              <a:srgbClr val="6841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 dirty="0" err="1">
                <a:cs typeface="B Zar" panose="00000400000000000000" pitchFamily="2" charset="-78"/>
              </a:rPr>
              <a:t>شکل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توزیع</a:t>
            </a:r>
            <a:endParaRPr dirty="0">
              <a:cs typeface="B Zar" panose="00000400000000000000" pitchFamily="2" charset="-78"/>
            </a:endParaRP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Skewness = −0.68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Kurtosis = 0.45</a:t>
            </a:r>
          </a:p>
          <a:p>
            <a:pPr algn="ctr" rtl="1">
              <a:defRPr sz="1600" b="0">
                <a:solidFill>
                  <a:srgbClr val="191919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D1 = 2 ، D9 = 5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31520" y="5349240"/>
            <a:ext cx="10789920" cy="8229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A2F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تفسیر آکادمیک: میانه و نما برابر ۴ است؛ بنابراین پاسخ غالب مشتریان در سطح «زیاد/موافق» قرار دارد. چولگی منفی نشان می‌دهد توزیع به سمت رضایت‌های بالاتر متمایل است. مقدار IQR=2 بیانگر پراکندگی متوسط در ۵۰٪ مرکزی پاسخ‌هاست.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01168"/>
            <a:ext cx="12191695" cy="32004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4" name="Parallelogram 3"/>
          <p:cNvSpPr/>
          <p:nvPr/>
        </p:nvSpPr>
        <p:spPr>
          <a:xfrm>
            <a:off x="109728" y="457200"/>
            <a:ext cx="384048" cy="713232"/>
          </a:xfrm>
          <a:prstGeom prst="parallelogram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384048" y="457200"/>
            <a:ext cx="201168" cy="713232"/>
          </a:xfrm>
          <a:prstGeom prst="parallelogram">
            <a:avLst/>
          </a:prstGeom>
          <a:solidFill>
            <a:srgbClr val="75C7D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5516" y="322380"/>
            <a:ext cx="4701928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 rtl="1">
              <a:defRPr sz="24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فرمول‌ها و الگوی گزارش‌دهی آکادمیک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42518" y="795528"/>
            <a:ext cx="3076483" cy="28469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250" i="1">
                <a:solidFill>
                  <a:srgbClr val="5B6979"/>
                </a:solidFill>
                <a:latin typeface="Times New Roman"/>
              </a:defRPr>
            </a:pPr>
            <a:r>
              <a:rPr>
                <a:cs typeface="B Zar" panose="00000400000000000000" pitchFamily="2" charset="-78"/>
              </a:rPr>
              <a:t>Formulas and Academic Reporting Template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52144"/>
            <a:ext cx="11201400" cy="22860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94360" y="1417320"/>
            <a:ext cx="3520440" cy="100584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میانگین</a:t>
            </a:r>
          </a:p>
          <a:p>
            <a:pPr algn="ctr" rtl="1">
              <a:defRPr sz="15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x̄ = Σxᵢ / n</a:t>
            </a:r>
          </a:p>
          <a:p>
            <a:pPr algn="ctr" rtl="1">
              <a:defRPr sz="15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کاربرد: داده کمی، توزیع تقریباً نرمال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343400" y="1417320"/>
            <a:ext cx="3520440" cy="100584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واریانس و انحراف معیار</a:t>
            </a:r>
          </a:p>
          <a:p>
            <a:pPr algn="ctr" rtl="1">
              <a:defRPr sz="15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s² = Σ(xᵢ − x̄)² / (n−1)</a:t>
            </a:r>
          </a:p>
          <a:p>
            <a:pPr algn="ctr" rtl="1">
              <a:defRPr sz="15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s = √s²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092440" y="1417320"/>
            <a:ext cx="3520440" cy="100584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841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چارک و IQR</a:t>
            </a:r>
          </a:p>
          <a:p>
            <a:pPr algn="ctr" rtl="1">
              <a:defRPr sz="15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IQR = Q₃ − Q₁</a:t>
            </a:r>
          </a:p>
          <a:p>
            <a:pPr algn="ctr" rtl="1">
              <a:defRPr sz="1500" b="0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کاربرد: رتبه‌ای یا داده چوله/پرت‌دار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2788920"/>
            <a:ext cx="10972800" cy="960120"/>
          </a:xfrm>
          <a:prstGeom prst="roundRect">
            <a:avLst/>
          </a:prstGeom>
          <a:solidFill>
            <a:srgbClr val="F2ECFF"/>
          </a:solidFill>
          <a:ln w="15240">
            <a:solidFill>
              <a:srgbClr val="6841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الگوی گزارش برای داده رتبه‌ای</a:t>
            </a:r>
          </a:p>
          <a:p>
            <a:pPr algn="ct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«برای متغیر رضایت مشتریان، به دلیل ماهیت رتبه‌ای داده‌ها، شاخص‌های میانه، نما و محدوده بین‌چارکی گزارش شد. میانه برابر ۴ و نما برابر ۴ بود. همچنین Q1=3 و Q3=5 به دست آمد؛ بنابراین IQR=2 نشان‌دهنده پراکندگی متوسط پاسخ‌هاست.»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3977639"/>
            <a:ext cx="10972800" cy="960120"/>
          </a:xfrm>
          <a:prstGeom prst="roundRect">
            <a:avLst/>
          </a:prstGeom>
          <a:solidFill>
            <a:srgbClr val="E8F1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الگوی گزارش برای داده کمی</a:t>
            </a:r>
          </a:p>
          <a:p>
            <a:pPr algn="ct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«اگر متغیر دارای سطح سنجش فاصله‌ای/نسبی و توزیع تقریباً نرمال باشد، میانگین و انحراف معیار گزارش می‌شود. برای مثال، میانگین رضایت برابر 3.82 و انحراف معیار برابر 1.11 بود. در کنار آن، میانه و IQR برای بررسی استحکام توصیف گزارش شد.»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1520" y="5257800"/>
            <a:ext cx="3429000" cy="685800"/>
          </a:xfrm>
          <a:prstGeom prst="roundRect">
            <a:avLst/>
          </a:prstGeom>
          <a:solidFill>
            <a:srgbClr val="E6F7EE"/>
          </a:solidFill>
          <a:ln w="15240">
            <a:solidFill>
              <a:srgbClr val="2B7D5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2B7D58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برای Ordinal:</a:t>
            </a:r>
          </a:p>
          <a:p>
            <a:pPr algn="ctr" rtl="1">
              <a:defRPr sz="1600" b="1">
                <a:solidFill>
                  <a:srgbClr val="2B7D58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Median, Mode, IQR, Frequencies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480560" y="5257800"/>
            <a:ext cx="3429000" cy="685800"/>
          </a:xfrm>
          <a:prstGeom prst="roundRect">
            <a:avLst/>
          </a:prstGeom>
          <a:solidFill>
            <a:srgbClr val="E8F1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2164A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برای Quantitative Normal:</a:t>
            </a:r>
          </a:p>
          <a:p>
            <a:pPr algn="ctr" rtl="1">
              <a:defRPr sz="1600" b="1">
                <a:solidFill>
                  <a:srgbClr val="2164A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Mean ± SD, Min, Max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229600" y="5257800"/>
            <a:ext cx="3429000" cy="685800"/>
          </a:xfrm>
          <a:prstGeom prst="roundRect">
            <a:avLst/>
          </a:prstGeom>
          <a:solidFill>
            <a:srgbClr val="FFF1E0"/>
          </a:solidFill>
          <a:ln w="1524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E67E22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برای Quantitative Skewed:</a:t>
            </a:r>
          </a:p>
          <a:p>
            <a:pPr algn="ctr" rtl="1">
              <a:defRPr sz="1600" b="1">
                <a:solidFill>
                  <a:srgbClr val="E67E22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Median + IQR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31520" y="6172200"/>
            <a:ext cx="10972800" cy="384048"/>
          </a:xfrm>
          <a:prstGeom prst="roundRect">
            <a:avLst/>
          </a:prstGeom>
          <a:solidFill>
            <a:srgbClr val="0A2F5A"/>
          </a:solidFill>
          <a:ln w="15240">
            <a:solidFill>
              <a:srgbClr val="0A2F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توصیه مقاله‌ای: همیشه نوع داده، شاخص مرکزی، شاخص پراکندگی و نمودار مناسب را هماهنگ گزارش کنید.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01168"/>
            <a:ext cx="12191695" cy="32004"/>
          </a:xfrm>
          <a:prstGeom prst="rect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>
              <a:cs typeface="B Zar" panose="00000400000000000000" pitchFamily="2" charset="-78"/>
            </a:endParaRPr>
          </a:p>
        </p:txBody>
      </p:sp>
      <p:sp>
        <p:nvSpPr>
          <p:cNvPr id="4" name="Parallelogram 3"/>
          <p:cNvSpPr/>
          <p:nvPr/>
        </p:nvSpPr>
        <p:spPr>
          <a:xfrm>
            <a:off x="109728" y="457200"/>
            <a:ext cx="384048" cy="713232"/>
          </a:xfrm>
          <a:prstGeom prst="parallelogram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>
              <a:cs typeface="B Zar" panose="00000400000000000000" pitchFamily="2" charset="-78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384048" y="457200"/>
            <a:ext cx="201168" cy="713232"/>
          </a:xfrm>
          <a:prstGeom prst="parallelogram">
            <a:avLst/>
          </a:prstGeom>
          <a:solidFill>
            <a:srgbClr val="75C7D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>
              <a:cs typeface="B Zar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58121" y="322380"/>
            <a:ext cx="4947188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 rtl="1">
              <a:defRPr sz="2400" b="1">
                <a:solidFill>
                  <a:srgbClr val="0A2F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چک‌لیست نهایی برای گزارش آمار توصیفی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96305" y="795528"/>
            <a:ext cx="1168910" cy="28469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rtl="1">
              <a:defRPr sz="1250" i="1">
                <a:solidFill>
                  <a:srgbClr val="5B6979"/>
                </a:solidFill>
                <a:latin typeface="Times New Roman"/>
              </a:defRPr>
            </a:pPr>
            <a:r>
              <a:rPr>
                <a:cs typeface="B Zar" panose="00000400000000000000" pitchFamily="2" charset="-78"/>
              </a:rPr>
              <a:t>Final Checklist</a:t>
            </a:r>
          </a:p>
        </p:txBody>
      </p:sp>
      <p:sp>
        <p:nvSpPr>
          <p:cNvPr id="8" name="Rectangle 7"/>
          <p:cNvSpPr/>
          <p:nvPr/>
        </p:nvSpPr>
        <p:spPr>
          <a:xfrm>
            <a:off x="502920" y="1152144"/>
            <a:ext cx="11201400" cy="22860"/>
          </a:xfrm>
          <a:prstGeom prst="rect">
            <a:avLst/>
          </a:prstGeom>
          <a:solidFill>
            <a:srgbClr val="0A2F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>
              <a:cs typeface="B Zar" panose="000004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777240" y="1463040"/>
            <a:ext cx="438912" cy="438912"/>
          </a:xfrm>
          <a:prstGeom prst="ellipse">
            <a:avLst/>
          </a:prstGeom>
          <a:solidFill>
            <a:srgbClr val="188E9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defRPr sz="16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۱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417320" y="1417320"/>
            <a:ext cx="10012680" cy="64008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88E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نوع داده را مشخص کنید</a:t>
            </a:r>
          </a:p>
          <a:p>
            <a:pPr algn="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اسمی، رتبه‌ای، فاصله‌ای یا نسبی؛ انتخاب شاخص از همین‌جا آغاز می‌شود.</a:t>
            </a:r>
          </a:p>
        </p:txBody>
      </p:sp>
      <p:sp>
        <p:nvSpPr>
          <p:cNvPr id="11" name="Oval 10"/>
          <p:cNvSpPr/>
          <p:nvPr/>
        </p:nvSpPr>
        <p:spPr>
          <a:xfrm>
            <a:off x="777240" y="2423160"/>
            <a:ext cx="438912" cy="438912"/>
          </a:xfrm>
          <a:prstGeom prst="ellipse">
            <a:avLst/>
          </a:prstGeom>
          <a:solidFill>
            <a:srgbClr val="68419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defRPr sz="16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۲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417320" y="2377440"/>
            <a:ext cx="10012680" cy="64008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841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برای داده رتبه‌ای اولویت با Median و IQR است</a:t>
            </a:r>
          </a:p>
          <a:p>
            <a:pPr algn="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میانگین فقط در صورت توجیه روش‌شناختی و به‌عنوان شاخص تکمیلی گزارش شود.</a:t>
            </a:r>
          </a:p>
        </p:txBody>
      </p:sp>
      <p:sp>
        <p:nvSpPr>
          <p:cNvPr id="13" name="Oval 12"/>
          <p:cNvSpPr/>
          <p:nvPr/>
        </p:nvSpPr>
        <p:spPr>
          <a:xfrm>
            <a:off x="777240" y="3383280"/>
            <a:ext cx="438912" cy="438912"/>
          </a:xfrm>
          <a:prstGeom prst="ellipse">
            <a:avLst/>
          </a:prstGeom>
          <a:solidFill>
            <a:srgbClr val="216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defRPr sz="16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۳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417320" y="3337560"/>
            <a:ext cx="10012680" cy="64008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16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برای داده کمی نرمال، Mean ± SD گزارش کنید</a:t>
            </a:r>
          </a:p>
          <a:p>
            <a:pPr algn="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اما شکل توزیع و مقادیر پرت را با نمودار بررسی کنید.</a:t>
            </a:r>
          </a:p>
        </p:txBody>
      </p:sp>
      <p:sp>
        <p:nvSpPr>
          <p:cNvPr id="15" name="Oval 14"/>
          <p:cNvSpPr/>
          <p:nvPr/>
        </p:nvSpPr>
        <p:spPr>
          <a:xfrm>
            <a:off x="777240" y="4343400"/>
            <a:ext cx="438912" cy="438912"/>
          </a:xfrm>
          <a:prstGeom prst="ellipse">
            <a:avLst/>
          </a:prstGeom>
          <a:solidFill>
            <a:srgbClr val="E67E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defRPr sz="16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۴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417320" y="4297680"/>
            <a:ext cx="10012680" cy="64008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برای داده چوله یا پرت‌دار، از شاخص‌های مقاوم استفاده کنید</a:t>
            </a:r>
          </a:p>
          <a:p>
            <a:pPr algn="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Median، Q1، Q3، IQR و Boxplot مناسب‌ترند.</a:t>
            </a:r>
          </a:p>
        </p:txBody>
      </p:sp>
      <p:sp>
        <p:nvSpPr>
          <p:cNvPr id="17" name="Oval 16"/>
          <p:cNvSpPr/>
          <p:nvPr/>
        </p:nvSpPr>
        <p:spPr>
          <a:xfrm>
            <a:off x="777240" y="5303520"/>
            <a:ext cx="438912" cy="438912"/>
          </a:xfrm>
          <a:prstGeom prst="ellipse">
            <a:avLst/>
          </a:prstGeom>
          <a:solidFill>
            <a:srgbClr val="2B7D5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defRPr sz="16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۵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417320" y="5257800"/>
            <a:ext cx="10012680" cy="64008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B7D5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نمودار را با نوع داده هماهنگ کنید</a:t>
            </a:r>
          </a:p>
          <a:p>
            <a:pPr algn="r" rtl="1">
              <a:defRPr sz="1450" b="0">
                <a:solidFill>
                  <a:srgbClr val="19191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Likert: Bar Chart؛ کمی: Histogram/Boxplot؛ Pie Chart با احتیاط.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22960" y="6291072"/>
            <a:ext cx="10789920" cy="411480"/>
          </a:xfrm>
          <a:prstGeom prst="roundRect">
            <a:avLst/>
          </a:prstGeom>
          <a:solidFill>
            <a:srgbClr val="0A2F5A"/>
          </a:solidFill>
          <a:ln w="15240">
            <a:solidFill>
              <a:srgbClr val="0A2F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r" rtl="1">
              <a:defRPr sz="14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جمع‌بندی: در داده‌های رتبه‌ای، «رتبه» مهم‌تر از مقدار عددی خام است؛ در داده‌های کمی، شکل توزیع تعیین می‌کند کدام شاخص توصیفی معتبرتر است.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1396</Words>
  <Application>Microsoft Office PowerPoint</Application>
  <PresentationFormat>Widescreen</PresentationFormat>
  <Paragraphs>232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B Zar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CS</dc:creator>
  <cp:keywords/>
  <dc:description>generated using python-pptx</dc:description>
  <cp:lastModifiedBy>sajad</cp:lastModifiedBy>
  <cp:revision>3</cp:revision>
  <dcterms:created xsi:type="dcterms:W3CDTF">2013-01-27T09:14:16Z</dcterms:created>
  <dcterms:modified xsi:type="dcterms:W3CDTF">2026-07-02T05:38:41Z</dcterms:modified>
  <cp:category/>
</cp:coreProperties>
</file>